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834" y="-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5568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75120"/>
            <a:ext cx="12161520" cy="182880"/>
          </a:xfrm>
          <a:prstGeom prst="rect">
            <a:avLst/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080760" y="6675120"/>
            <a:ext cx="6080760" cy="182880"/>
          </a:xfrm>
          <a:prstGeom prst="rect">
            <a:avLst/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144000" y="-1371600"/>
            <a:ext cx="5486400" cy="5486400"/>
          </a:xfrm>
          <a:prstGeom prst="ellipse">
            <a:avLst/>
          </a:prstGeom>
          <a:solidFill>
            <a:srgbClr val="00C4CC">
              <a:alpha val="12000"/>
            </a:srgbClr>
          </a:solidFill>
          <a:ln w="12700">
            <a:solidFill>
              <a:srgbClr val="00C4CC">
                <a:alpha val="12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-1828800" y="3657600"/>
            <a:ext cx="4572000" cy="4572000"/>
          </a:xfrm>
          <a:prstGeom prst="ellipse">
            <a:avLst/>
          </a:prstGeom>
          <a:solidFill>
            <a:srgbClr val="7D2AE8">
              <a:alpha val="12000"/>
            </a:srgbClr>
          </a:solidFill>
          <a:ln w="12700">
            <a:solidFill>
              <a:srgbClr val="7D2AE8">
                <a:alpha val="12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5486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</a:t>
            </a:r>
            <a:r>
              <a:rPr lang="en-US" sz="12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ŠKOLE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48640" y="17373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METODICKÝ WEBINÁŘ · 202</a:t>
            </a:r>
            <a:r>
              <a:rPr lang="cs-CZ" sz="1100" b="1" kern="0" spc="400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48640" y="2194560"/>
            <a:ext cx="109728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5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E-portfolio</a:t>
            </a:r>
            <a:endParaRPr lang="en-US" sz="56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5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žáků na ZŠ</a:t>
            </a:r>
            <a:endParaRPr lang="en-US" sz="5600" dirty="0"/>
          </a:p>
        </p:txBody>
      </p:sp>
      <p:sp>
        <p:nvSpPr>
          <p:cNvPr id="9" name="Text 7"/>
          <p:cNvSpPr/>
          <p:nvPr/>
        </p:nvSpPr>
        <p:spPr>
          <a:xfrm>
            <a:off x="548640" y="4937760"/>
            <a:ext cx="10972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Metodika, postupy a šablony pro 1. i 2. stupeň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48640" y="6035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Mgr. Patrik Vaněk</a:t>
            </a:r>
            <a:r>
              <a:rPr lang="en-US" sz="14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14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canvaveskole.com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</a:t>
            </a:r>
            <a:r>
              <a:rPr lang="en-US" sz="11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ŠKOLE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8229600" y="201168"/>
            <a:ext cx="3383280" cy="384048"/>
          </a:xfrm>
          <a:prstGeom prst="roundRect">
            <a:avLst>
              <a:gd name="adj" fmla="val 50000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0" y="2011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E-portfolio · </a:t>
            </a:r>
            <a:r>
              <a:rPr lang="en-US" sz="1000" b="1" dirty="0" err="1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webinář</a:t>
            </a: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se dnes dozvíš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2697480" cy="1828800"/>
          </a:xfrm>
          <a:prstGeom prst="roundRect">
            <a:avLst>
              <a:gd name="adj" fmla="val 5000"/>
            </a:avLst>
          </a:prstGeom>
          <a:solidFill>
            <a:srgbClr val="E1F8F8"/>
          </a:solidFill>
          <a:ln w="12700">
            <a:solidFill>
              <a:srgbClr val="E1F8F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19456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640080" y="278892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je e-portfolio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40080" y="324612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Typy, účel, dvě tváře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337560" y="2011680"/>
            <a:ext cx="2697480" cy="1828800"/>
          </a:xfrm>
          <a:prstGeom prst="roundRect">
            <a:avLst>
              <a:gd name="adj" fmla="val 5000"/>
            </a:avLst>
          </a:prstGeom>
          <a:solidFill>
            <a:srgbClr val="EFEAFE"/>
          </a:solidFill>
          <a:ln w="12700">
            <a:solidFill>
              <a:srgbClr val="EFEAF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20440" y="219456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3520440" y="278892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Proč to dělat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20440" y="324612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RVP 2025, pedagogika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217920" y="2011680"/>
            <a:ext cx="2697480" cy="1828800"/>
          </a:xfrm>
          <a:prstGeom prst="roundRect">
            <a:avLst>
              <a:gd name="adj" fmla="val 5000"/>
            </a:avLst>
          </a:prstGeom>
          <a:solidFill>
            <a:srgbClr val="E1F8F8"/>
          </a:solidFill>
          <a:ln w="12700">
            <a:solidFill>
              <a:srgbClr val="E1F8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0" y="219456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6400800" y="278892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 pracovat s žáky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400800" y="324612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 2. stupeň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098280" y="2011680"/>
            <a:ext cx="2697480" cy="1828800"/>
          </a:xfrm>
          <a:prstGeom prst="roundRect">
            <a:avLst>
              <a:gd name="adj" fmla="val 5000"/>
            </a:avLst>
          </a:prstGeom>
          <a:solidFill>
            <a:srgbClr val="EFEAFE"/>
          </a:solidFill>
          <a:ln w="12700">
            <a:solidFill>
              <a:srgbClr val="EFEAF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81160" y="219456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9281160" y="278892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5fázový cyklus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9281160" y="324612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Plán, sběr, výběr, reflexe, sdílení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023360"/>
            <a:ext cx="2697480" cy="1828800"/>
          </a:xfrm>
          <a:prstGeom prst="roundRect">
            <a:avLst>
              <a:gd name="adj" fmla="val 5000"/>
            </a:avLst>
          </a:prstGeom>
          <a:solidFill>
            <a:srgbClr val="E1F8F8"/>
          </a:solidFill>
          <a:ln w="12700">
            <a:solidFill>
              <a:srgbClr val="E1F8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0080" y="42062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640080" y="480060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 + nástroje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640080" y="525780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Hybridní řešení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3337560" y="4023360"/>
            <a:ext cx="2697480" cy="1828800"/>
          </a:xfrm>
          <a:prstGeom prst="roundRect">
            <a:avLst>
              <a:gd name="adj" fmla="val 5000"/>
            </a:avLst>
          </a:prstGeom>
          <a:solidFill>
            <a:srgbClr val="EFEAFE"/>
          </a:solidFill>
          <a:ln w="12700">
            <a:solidFill>
              <a:srgbClr val="EFEAF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520440" y="42062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3200" dirty="0"/>
          </a:p>
        </p:txBody>
      </p:sp>
      <p:sp>
        <p:nvSpPr>
          <p:cNvPr id="28" name="Text 26"/>
          <p:cNvSpPr/>
          <p:nvPr/>
        </p:nvSpPr>
        <p:spPr>
          <a:xfrm>
            <a:off x="3520440" y="480060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Tripartity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3520440" y="525780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Nejúčinnější formát komunikace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6217920" y="4023360"/>
            <a:ext cx="2697480" cy="1828800"/>
          </a:xfrm>
          <a:prstGeom prst="roundRect">
            <a:avLst>
              <a:gd name="adj" fmla="val 5000"/>
            </a:avLst>
          </a:prstGeom>
          <a:solidFill>
            <a:srgbClr val="E1F8F8"/>
          </a:solidFill>
          <a:ln w="12700">
            <a:solidFill>
              <a:srgbClr val="E1F8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00800" y="42062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3200" dirty="0"/>
          </a:p>
        </p:txBody>
      </p:sp>
      <p:sp>
        <p:nvSpPr>
          <p:cNvPr id="32" name="Text 30"/>
          <p:cNvSpPr/>
          <p:nvPr/>
        </p:nvSpPr>
        <p:spPr>
          <a:xfrm>
            <a:off x="6400800" y="480060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 začít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6400800" y="525780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Roll-out, chyby, tipy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9098280" y="4023360"/>
            <a:ext cx="2697480" cy="1828800"/>
          </a:xfrm>
          <a:prstGeom prst="roundRect">
            <a:avLst>
              <a:gd name="adj" fmla="val 5000"/>
            </a:avLst>
          </a:prstGeom>
          <a:solidFill>
            <a:srgbClr val="EFEAFE"/>
          </a:solidFill>
          <a:ln w="12700">
            <a:solidFill>
              <a:srgbClr val="EFEAF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281160" y="42062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3200" dirty="0"/>
          </a:p>
        </p:txBody>
      </p:sp>
      <p:sp>
        <p:nvSpPr>
          <p:cNvPr id="36" name="Text 34"/>
          <p:cNvSpPr/>
          <p:nvPr/>
        </p:nvSpPr>
        <p:spPr>
          <a:xfrm>
            <a:off x="9281160" y="480060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Materiály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9281160" y="525780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šablon ke stažení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Mgr. Patrik Vaněk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4572000" y="64008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canvaveskole.com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8686800" y="64008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16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</a:t>
            </a:r>
            <a:r>
              <a:rPr lang="en-US" sz="11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ŠKOLE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8229600" y="201168"/>
            <a:ext cx="3383280" cy="384048"/>
          </a:xfrm>
          <a:prstGeom prst="roundRect">
            <a:avLst>
              <a:gd name="adj" fmla="val 50000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0" y="2011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E-portfolio · </a:t>
            </a:r>
            <a:r>
              <a:rPr lang="en-US" sz="1000" b="1" dirty="0" err="1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webinář</a:t>
            </a: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JE E-PORTFOLIO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57200" y="12801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Příběh učení, ne fotogalerie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457200" y="2377440"/>
            <a:ext cx="64008" cy="1463040"/>
          </a:xfrm>
          <a:prstGeom prst="rect">
            <a:avLst/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3774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"Portfolio se podobá švýcarskému noži — někdy potřebujeme nůžky, někdy nůž, někdy otvírák. Vždy máme vše po ruce."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77240" y="33832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Rostya Gordon-Smith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4206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Čtyři typy portfolia (Helen Barrett)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4663440"/>
            <a:ext cx="2697480" cy="1280160"/>
          </a:xfrm>
          <a:prstGeom prst="roundRect">
            <a:avLst>
              <a:gd name="adj" fmla="val 7143"/>
            </a:avLst>
          </a:prstGeom>
          <a:solidFill>
            <a:srgbClr val="E1F8F8"/>
          </a:solidFill>
          <a:ln w="12700">
            <a:solidFill>
              <a:srgbClr val="E1F8F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4800600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Pracovní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7200" y="5349240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Šuplík důkazů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91840" y="4663440"/>
            <a:ext cx="2697480" cy="1280160"/>
          </a:xfrm>
          <a:prstGeom prst="roundRect">
            <a:avLst>
              <a:gd name="adj" fmla="val 7143"/>
            </a:avLst>
          </a:prstGeom>
          <a:solidFill>
            <a:srgbClr val="EFEAFE"/>
          </a:solidFill>
          <a:ln w="12700">
            <a:solidFill>
              <a:srgbClr val="EFEAF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91840" y="4800600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Dokumentační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291840" y="5349240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Vývoj v čase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126480" y="4663440"/>
            <a:ext cx="2697480" cy="1280160"/>
          </a:xfrm>
          <a:prstGeom prst="roundRect">
            <a:avLst>
              <a:gd name="adj" fmla="val 7143"/>
            </a:avLst>
          </a:prstGeom>
          <a:solidFill>
            <a:srgbClr val="FAEEDA"/>
          </a:solidFill>
          <a:ln w="12700">
            <a:solidFill>
              <a:srgbClr val="FAEED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26480" y="4800600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Hodnoticí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126480" y="5349240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Doklad o cílech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961120" y="4663440"/>
            <a:ext cx="2697480" cy="1280160"/>
          </a:xfrm>
          <a:prstGeom prst="roundRect">
            <a:avLst>
              <a:gd name="adj" fmla="val 7143"/>
            </a:avLst>
          </a:prstGeom>
          <a:solidFill>
            <a:srgbClr val="FBEAF0"/>
          </a:solidFill>
          <a:ln w="12700">
            <a:solidFill>
              <a:srgbClr val="FBEA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961120" y="4800600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9935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Prezentační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961120" y="5349240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9935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Showcase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Mgr. Patrik Vaněk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572000" y="64008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canvaveskole.com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686800" y="64008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16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</a:t>
            </a:r>
            <a:r>
              <a:rPr lang="en-US" sz="11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ŠKOLE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8229600" y="201168"/>
            <a:ext cx="3383280" cy="384048"/>
          </a:xfrm>
          <a:prstGeom prst="roundRect">
            <a:avLst>
              <a:gd name="adj" fmla="val 50000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0" y="2011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E-portfolio · </a:t>
            </a:r>
            <a:r>
              <a:rPr lang="en-US" sz="1000" b="1" dirty="0" err="1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webinář</a:t>
            </a: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Dvě tváře portfolia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Helen Barrett: workspace × showcase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2194560"/>
            <a:ext cx="5394960" cy="3749040"/>
          </a:xfrm>
          <a:prstGeom prst="roundRect">
            <a:avLst>
              <a:gd name="adj" fmla="val 3659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37744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WORKSPACE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274320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Pracovní portfolio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40080" y="34747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Každodenní sběr artefaktů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0080" y="388620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Formativní konverzace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0080" y="42976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Reflexe a zpětná vazba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0080" y="470916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Soukromý prostor žáka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0080" y="51206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Nástroj: OneDrive / OneNote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309360" y="2194560"/>
            <a:ext cx="5394960" cy="3749040"/>
          </a:xfrm>
          <a:prstGeom prst="roundRect">
            <a:avLst>
              <a:gd name="adj" fmla="val 3659"/>
            </a:avLst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92240" y="237744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SHOWCASE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492240" y="274320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Prezentační portfolio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6492240" y="34747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Výběr nejlepšího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92240" y="388620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Pro rodiče, SŠ, vrstevníky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492240" y="42976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Sumativní hodnocení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92240" y="470916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Veřejný / sdílený obsah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492240" y="51206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Nástroj: Canva Websites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Mgr. Patrik Vaněk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572000" y="64008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canvaveskole.com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686800" y="64008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16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</a:t>
            </a:r>
            <a:r>
              <a:rPr lang="en-US" sz="11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ŠKOLE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8229600" y="201168"/>
            <a:ext cx="3383280" cy="384048"/>
          </a:xfrm>
          <a:prstGeom prst="roundRect">
            <a:avLst>
              <a:gd name="adj" fmla="val 50000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0" y="2011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E-portfolio · </a:t>
            </a:r>
            <a:r>
              <a:rPr lang="en-US" sz="1000" b="1" dirty="0" err="1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webinář</a:t>
            </a: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Proč to dělat?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11247120" cy="1280160"/>
          </a:xfrm>
          <a:prstGeom prst="roundRect">
            <a:avLst>
              <a:gd name="adj" fmla="val 7143"/>
            </a:avLst>
          </a:prstGeom>
          <a:solidFill>
            <a:srgbClr val="0A1628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920240"/>
            <a:ext cx="10698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RVP ZV 2025 — UZLOVÉ BODY 5. A 9. ROČNÍKU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31520" y="22860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"Žák vytváří vlastní portfolio zdrojů informací a podílí se na tvorbě sdílených portfolií."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3383280"/>
            <a:ext cx="2697480" cy="2468880"/>
          </a:xfrm>
          <a:prstGeom prst="roundRect">
            <a:avLst>
              <a:gd name="adj" fmla="val 3704"/>
            </a:avLst>
          </a:prstGeom>
          <a:solidFill>
            <a:srgbClr val="E1F8F8"/>
          </a:solidFill>
          <a:ln w="12700">
            <a:solidFill>
              <a:srgbClr val="E1F8F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3566160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Sebepoznání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94360" y="4206240"/>
            <a:ext cx="2423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Metakognice, reflexe, růstové myšlení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337560" y="3383280"/>
            <a:ext cx="2697480" cy="2468880"/>
          </a:xfrm>
          <a:prstGeom prst="roundRect">
            <a:avLst>
              <a:gd name="adj" fmla="val 3704"/>
            </a:avLst>
          </a:prstGeom>
          <a:solidFill>
            <a:srgbClr val="EFEAFE"/>
          </a:solidFill>
          <a:ln w="12700">
            <a:solidFill>
              <a:srgbClr val="EFEAF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474720" y="3566160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Komunikace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474720" y="4206240"/>
            <a:ext cx="2423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Konkrétní důkazy místo známky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17920" y="3383280"/>
            <a:ext cx="2697480" cy="2468880"/>
          </a:xfrm>
          <a:prstGeom prst="roundRect">
            <a:avLst>
              <a:gd name="adj" fmla="val 3704"/>
            </a:avLst>
          </a:prstGeom>
          <a:solidFill>
            <a:srgbClr val="FAEEDA"/>
          </a:solidFill>
          <a:ln w="12700">
            <a:solidFill>
              <a:srgbClr val="FAEED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55080" y="3566160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Přechod dál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55080" y="4206240"/>
            <a:ext cx="2423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Návyk reflexe pro SŠ a Europass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9098280" y="3383280"/>
            <a:ext cx="2697480" cy="2468880"/>
          </a:xfrm>
          <a:prstGeom prst="roundRect">
            <a:avLst>
              <a:gd name="adj" fmla="val 3704"/>
            </a:avLst>
          </a:prstGeom>
          <a:solidFill>
            <a:srgbClr val="FBEAF0"/>
          </a:solidFill>
          <a:ln w="12700">
            <a:solidFill>
              <a:srgbClr val="FBEA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35440" y="3566160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9935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Digital. kompet.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235440" y="4206240"/>
            <a:ext cx="2423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935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RVP + DigCompEdu naplněno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Mgr. Patrik Vaněk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572000" y="64008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canvaveskole.com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8686800" y="64008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</a:t>
            </a:r>
            <a:r>
              <a:rPr lang="en-US" sz="11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ŠKOLE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8229600" y="201168"/>
            <a:ext cx="3383280" cy="384048"/>
          </a:xfrm>
          <a:prstGeom prst="roundRect">
            <a:avLst>
              <a:gd name="adj" fmla="val 50000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0" y="2011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E-portfolio · </a:t>
            </a:r>
            <a:r>
              <a:rPr lang="en-US" sz="1000" b="1" dirty="0" err="1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webinář</a:t>
            </a: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Pětifázový cyklus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457200" y="15087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Syntéza Barrett (2011) + Kratochvílová + iMetodika ČR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194560"/>
            <a:ext cx="2148840" cy="3291840"/>
          </a:xfrm>
          <a:prstGeom prst="roundRect">
            <a:avLst>
              <a:gd name="adj" fmla="val 4255"/>
            </a:avLst>
          </a:prstGeom>
          <a:solidFill>
            <a:srgbClr val="E1F8F8"/>
          </a:solidFill>
          <a:ln w="12700">
            <a:solidFill>
              <a:srgbClr val="E1F8F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2331720"/>
            <a:ext cx="2148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6000" dirty="0"/>
          </a:p>
        </p:txBody>
      </p:sp>
      <p:sp>
        <p:nvSpPr>
          <p:cNvPr id="9" name="Text 7"/>
          <p:cNvSpPr/>
          <p:nvPr/>
        </p:nvSpPr>
        <p:spPr>
          <a:xfrm>
            <a:off x="457200" y="3474720"/>
            <a:ext cx="2148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Plán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94360" y="4023360"/>
            <a:ext cx="1874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Proč? Pro koho? Kritéria.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743200" y="2194560"/>
            <a:ext cx="2148840" cy="3291840"/>
          </a:xfrm>
          <a:prstGeom prst="roundRect">
            <a:avLst>
              <a:gd name="adj" fmla="val 4255"/>
            </a:avLst>
          </a:prstGeom>
          <a:solidFill>
            <a:srgbClr val="EFEAFE"/>
          </a:solidFill>
          <a:ln w="12700">
            <a:solidFill>
              <a:srgbClr val="EFEAF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0" y="2331720"/>
            <a:ext cx="2148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6000" dirty="0"/>
          </a:p>
        </p:txBody>
      </p:sp>
      <p:sp>
        <p:nvSpPr>
          <p:cNvPr id="13" name="Text 11"/>
          <p:cNvSpPr/>
          <p:nvPr/>
        </p:nvSpPr>
        <p:spPr>
          <a:xfrm>
            <a:off x="2743200" y="3474720"/>
            <a:ext cx="2148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Sběr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880360" y="4023360"/>
            <a:ext cx="1874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Průběžné ukládání.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029200" y="2194560"/>
            <a:ext cx="2148840" cy="3291840"/>
          </a:xfrm>
          <a:prstGeom prst="roundRect">
            <a:avLst>
              <a:gd name="adj" fmla="val 4255"/>
            </a:avLst>
          </a:prstGeom>
          <a:solidFill>
            <a:srgbClr val="FAEEDA"/>
          </a:solidFill>
          <a:ln w="12700">
            <a:solidFill>
              <a:srgbClr val="FAEED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029200" y="2331720"/>
            <a:ext cx="2148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6000" dirty="0"/>
          </a:p>
        </p:txBody>
      </p:sp>
      <p:sp>
        <p:nvSpPr>
          <p:cNvPr id="17" name="Text 15"/>
          <p:cNvSpPr/>
          <p:nvPr/>
        </p:nvSpPr>
        <p:spPr>
          <a:xfrm>
            <a:off x="5029200" y="3474720"/>
            <a:ext cx="2148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Výběr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166360" y="4023360"/>
            <a:ext cx="1874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Žák vybírá, co ukáže.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315200" y="2194560"/>
            <a:ext cx="2148840" cy="3291840"/>
          </a:xfrm>
          <a:prstGeom prst="roundRect">
            <a:avLst>
              <a:gd name="adj" fmla="val 4255"/>
            </a:avLst>
          </a:prstGeom>
          <a:solidFill>
            <a:srgbClr val="FBEAF0"/>
          </a:solidFill>
          <a:ln w="12700">
            <a:solidFill>
              <a:srgbClr val="FBEA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315200" y="2331720"/>
            <a:ext cx="2148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9935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6000" dirty="0"/>
          </a:p>
        </p:txBody>
      </p:sp>
      <p:sp>
        <p:nvSpPr>
          <p:cNvPr id="21" name="Text 19"/>
          <p:cNvSpPr/>
          <p:nvPr/>
        </p:nvSpPr>
        <p:spPr>
          <a:xfrm>
            <a:off x="7315200" y="3474720"/>
            <a:ext cx="2148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9935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Reflexe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452360" y="4023360"/>
            <a:ext cx="1874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935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Klíčová fáze.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9601200" y="2194560"/>
            <a:ext cx="2148840" cy="3291840"/>
          </a:xfrm>
          <a:prstGeom prst="roundRect">
            <a:avLst>
              <a:gd name="adj" fmla="val 4255"/>
            </a:avLst>
          </a:prstGeom>
          <a:solidFill>
            <a:srgbClr val="E1F8F8"/>
          </a:solidFill>
          <a:ln w="12700">
            <a:solidFill>
              <a:srgbClr val="E1F8F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601200" y="2331720"/>
            <a:ext cx="2148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6000" dirty="0"/>
          </a:p>
        </p:txBody>
      </p:sp>
      <p:sp>
        <p:nvSpPr>
          <p:cNvPr id="25" name="Text 23"/>
          <p:cNvSpPr/>
          <p:nvPr/>
        </p:nvSpPr>
        <p:spPr>
          <a:xfrm>
            <a:off x="9601200" y="3474720"/>
            <a:ext cx="2148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Sdílení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738360" y="4023360"/>
            <a:ext cx="1874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Publikum + hodnocení.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57200" y="5760720"/>
            <a:ext cx="11247120" cy="502920"/>
          </a:xfrm>
          <a:prstGeom prst="roundRect">
            <a:avLst>
              <a:gd name="adj" fmla="val 18182"/>
            </a:avLst>
          </a:prstGeom>
          <a:solidFill>
            <a:srgbClr val="0A1628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7200" y="5760720"/>
            <a:ext cx="11247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Klíčová je fáze 4 — bez reflexe je portfolio jen složka souborů.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Mgr. Patrik Vaněk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572000" y="64008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canvaveskole.com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8686800" y="64008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</a:t>
            </a:r>
            <a:r>
              <a:rPr lang="en-US" sz="11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ŠKOLE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8229600" y="201168"/>
            <a:ext cx="3383280" cy="384048"/>
          </a:xfrm>
          <a:prstGeom prst="roundRect">
            <a:avLst>
              <a:gd name="adj" fmla="val 50000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0" y="2011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E-portfolio · </a:t>
            </a:r>
            <a:r>
              <a:rPr lang="en-US" sz="1000" b="1" dirty="0" err="1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webinář</a:t>
            </a: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KCV PLZEŇ · DESATERO PORTFOLIA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57200" y="128016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Portfoliové myšlení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457200" y="2286000"/>
            <a:ext cx="11247120" cy="1645920"/>
          </a:xfrm>
          <a:prstGeom prst="roundRect">
            <a:avLst>
              <a:gd name="adj" fmla="val 5556"/>
            </a:avLst>
          </a:prstGeom>
          <a:solidFill>
            <a:srgbClr val="F5F2EC"/>
          </a:solidFill>
          <a:ln w="12700">
            <a:solidFill>
              <a:srgbClr val="F5F2E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" y="2286000"/>
            <a:ext cx="91440" cy="1645920"/>
          </a:xfrm>
          <a:prstGeom prst="rect">
            <a:avLst/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468880"/>
            <a:ext cx="106984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"Umím pojmenovat, kdo jsem a co umím. Dokáži převést své schopnosti a dovednosti do jazyka kompetencí, identifikovat, co to o mě říká, a uvést pro to důkaz."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42062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Rovnice portfoliového myšlení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1371600" y="4754880"/>
            <a:ext cx="2743200" cy="1005840"/>
          </a:xfrm>
          <a:prstGeom prst="roundRect">
            <a:avLst>
              <a:gd name="adj" fmla="val 9091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71600" y="4754880"/>
            <a:ext cx="2743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ČINNOST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206240" y="4754880"/>
            <a:ext cx="640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4846320" y="4754880"/>
            <a:ext cx="2743200" cy="1005840"/>
          </a:xfrm>
          <a:prstGeom prst="roundRect">
            <a:avLst>
              <a:gd name="adj" fmla="val 9091"/>
            </a:avLst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846320" y="4754880"/>
            <a:ext cx="2743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KOMPETENCE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680960" y="4754880"/>
            <a:ext cx="640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8321040" y="4754880"/>
            <a:ext cx="2743200" cy="1005840"/>
          </a:xfrm>
          <a:prstGeom prst="roundRect">
            <a:avLst>
              <a:gd name="adj" fmla="val 9091"/>
            </a:avLst>
          </a:prstGeom>
          <a:solidFill>
            <a:srgbClr val="0A1628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21040" y="4754880"/>
            <a:ext cx="2743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DŮKAZ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Mgr. Patrik Vaněk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572000" y="64008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canvaveskole.com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686800" y="64008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EE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</a:t>
            </a:r>
            <a:r>
              <a:rPr lang="en-US" sz="11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ŠKOLE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8229600" y="201168"/>
            <a:ext cx="3383280" cy="384048"/>
          </a:xfrm>
          <a:prstGeom prst="roundRect">
            <a:avLst>
              <a:gd name="adj" fmla="val 50000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0" y="2011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E-portfolio · </a:t>
            </a:r>
            <a:r>
              <a:rPr lang="en-US" sz="1000" b="1" dirty="0" err="1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webinář</a:t>
            </a: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229600" y="-457200"/>
            <a:ext cx="4572000" cy="6400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0" b="1" dirty="0">
                <a:solidFill>
                  <a:srgbClr val="FFFFFF">
                    <a:alpha val="3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60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STUPEŇ · 6–11 LET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128016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6338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Multimodálně. Hravě. Postupně.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457200" y="2377440"/>
            <a:ext cx="1124712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" y="2377440"/>
            <a:ext cx="2194560" cy="1143000"/>
          </a:xfrm>
          <a:prstGeom prst="roundRect">
            <a:avLst>
              <a:gd name="adj" fmla="val 8000"/>
            </a:avLst>
          </a:prstGeom>
          <a:solidFill>
            <a:srgbClr val="EF9F27"/>
          </a:solidFill>
          <a:ln w="12700">
            <a:solidFill>
              <a:srgbClr val="EF9F2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2377440"/>
            <a:ext cx="21945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1.–2. ročník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834640" y="2514600"/>
            <a:ext cx="8686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1240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v rukou učitele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834640" y="3017520"/>
            <a:ext cx="8686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Učitel fotí výrobky, nahrává videa, vede příběhy učení.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3657600"/>
            <a:ext cx="1124712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3657600"/>
            <a:ext cx="2194560" cy="1143000"/>
          </a:xfrm>
          <a:prstGeom prst="roundRect">
            <a:avLst>
              <a:gd name="adj" fmla="val 8000"/>
            </a:avLst>
          </a:prstGeom>
          <a:solidFill>
            <a:srgbClr val="EF9F27"/>
          </a:solidFill>
          <a:ln w="12700">
            <a:solidFill>
              <a:srgbClr val="EF9F2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3657600"/>
            <a:ext cx="21945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3.–5. ročník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834640" y="3794760"/>
            <a:ext cx="8686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1240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Postupné předávání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834640" y="4297680"/>
            <a:ext cx="8686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Žák vybírá 1–2 práce měsíčně se zdůvodněním.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937760"/>
            <a:ext cx="1124712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57200" y="4937760"/>
            <a:ext cx="2194560" cy="1143000"/>
          </a:xfrm>
          <a:prstGeom prst="roundRect">
            <a:avLst>
              <a:gd name="adj" fmla="val 8000"/>
            </a:avLst>
          </a:prstGeom>
          <a:solidFill>
            <a:srgbClr val="EF9F27"/>
          </a:solidFill>
          <a:ln w="12700">
            <a:solidFill>
              <a:srgbClr val="EF9F2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937760"/>
            <a:ext cx="21945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Nástroje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2834640" y="5074920"/>
            <a:ext cx="8686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1240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Reflexe u malých dětí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2834640" y="5577840"/>
            <a:ext cx="8686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Smajlíci, semafor, palec, hlasovka. Karty reflexe.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Mgr. Patrik Vaněk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572000" y="64008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canvaveskole.com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686800" y="64008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FE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</a:t>
            </a:r>
            <a:r>
              <a:rPr lang="en-US" sz="11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ŠKOLE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8229600" y="201168"/>
            <a:ext cx="3383280" cy="384048"/>
          </a:xfrm>
          <a:prstGeom prst="roundRect">
            <a:avLst>
              <a:gd name="adj" fmla="val 50000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  <p:txBody>
          <a:bodyPr/>
          <a:lstStyle/>
          <a:p>
            <a:endParaRPr lang="cs-CZ" dirty="0"/>
          </a:p>
        </p:txBody>
      </p:sp>
      <p:sp>
        <p:nvSpPr>
          <p:cNvPr id="4" name="Text 2"/>
          <p:cNvSpPr/>
          <p:nvPr/>
        </p:nvSpPr>
        <p:spPr>
          <a:xfrm>
            <a:off x="8229600" y="2011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E-portfolio · </a:t>
            </a:r>
            <a:r>
              <a:rPr lang="en-US" sz="1000" b="1" dirty="0" err="1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webinář</a:t>
            </a: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229600" y="-796705"/>
            <a:ext cx="4572000" cy="67403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0" b="1" dirty="0">
                <a:solidFill>
                  <a:srgbClr val="FFFFFF">
                    <a:alpha val="3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60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STUPEŇ · 11–15 LET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128016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621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Autonomie. Reflexe. Kariérní příprava.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457200" y="2377440"/>
            <a:ext cx="5303520" cy="164592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CECBF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" y="2377440"/>
            <a:ext cx="5303520" cy="502920"/>
          </a:xfrm>
          <a:prstGeom prst="roundRect">
            <a:avLst>
              <a:gd name="adj" fmla="val 18182"/>
            </a:avLst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237744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Autonomie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301752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621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Žák určuje strukturu. Učitel je kouč.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26480" y="2377440"/>
            <a:ext cx="5303520" cy="164592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CECBF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26480" y="2377440"/>
            <a:ext cx="5303520" cy="502920"/>
          </a:xfrm>
          <a:prstGeom prst="roundRect">
            <a:avLst>
              <a:gd name="adj" fmla="val 18182"/>
            </a:avLst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09360" y="237744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Předmětová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309360" y="301752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621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každém předmětu </a:t>
            </a:r>
            <a:r>
              <a:rPr lang="en-US" sz="1200" dirty="0" err="1">
                <a:solidFill>
                  <a:srgbClr val="2621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vlastní</a:t>
            </a:r>
            <a:r>
              <a:rPr lang="en-US" sz="1200" dirty="0">
                <a:solidFill>
                  <a:srgbClr val="2621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621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složka</a:t>
            </a:r>
            <a:r>
              <a:rPr lang="cs-CZ" sz="1200" dirty="0">
                <a:solidFill>
                  <a:srgbClr val="2621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(část)</a:t>
            </a:r>
            <a:r>
              <a:rPr lang="en-US" sz="1200" dirty="0">
                <a:solidFill>
                  <a:srgbClr val="2621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4206240"/>
            <a:ext cx="5303520" cy="164592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CECBF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" y="4206240"/>
            <a:ext cx="5303520" cy="502920"/>
          </a:xfrm>
          <a:prstGeom prst="roundRect">
            <a:avLst>
              <a:gd name="adj" fmla="val 18182"/>
            </a:avLst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20624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Kariérní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0080" y="484632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621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 7. ročníku — propojení s kariérovým poradenstvím.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126480" y="4206240"/>
            <a:ext cx="5303520" cy="164592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CECBF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26480" y="4206240"/>
            <a:ext cx="5303520" cy="502920"/>
          </a:xfrm>
          <a:prstGeom prst="roundRect">
            <a:avLst>
              <a:gd name="adj" fmla="val 18182"/>
            </a:avLst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309360" y="420624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Showcase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309360" y="484632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621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Závěr 9. ročníku: osobní web v Canva Websites.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Mgr. Patrik Vaněk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572000" y="64008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canvaveskole.com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8686800" y="64008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16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</a:t>
            </a:r>
            <a:r>
              <a:rPr lang="en-US" sz="11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ŠKOLE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8229600" y="201168"/>
            <a:ext cx="3383280" cy="384048"/>
          </a:xfrm>
          <a:prstGeom prst="roundRect">
            <a:avLst>
              <a:gd name="adj" fmla="val 50000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0" y="2011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E-portfolio · </a:t>
            </a:r>
            <a:r>
              <a:rPr lang="en-US" sz="1000" b="1" dirty="0" err="1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webinář</a:t>
            </a: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Tříkolové konzultace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Nejúčinnější formát komunikace o učení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2103120"/>
            <a:ext cx="3566160" cy="1737360"/>
          </a:xfrm>
          <a:prstGeom prst="roundRect">
            <a:avLst>
              <a:gd name="adj" fmla="val 5263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24028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ŽÁK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822960" y="2926080"/>
            <a:ext cx="32004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Vede konverzaci. Má připravené portfolio.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480560" y="2103120"/>
            <a:ext cx="3566160" cy="1737360"/>
          </a:xfrm>
          <a:prstGeom prst="roundRect">
            <a:avLst>
              <a:gd name="adj" fmla="val 5263"/>
            </a:avLst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480560" y="224028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RODIČ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663440" y="2926080"/>
            <a:ext cx="32004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Klade otevřené otázky. Naslouchá.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321040" y="2103120"/>
            <a:ext cx="3566160" cy="1737360"/>
          </a:xfrm>
          <a:prstGeom prst="roundRect">
            <a:avLst>
              <a:gd name="adj" fmla="val 5263"/>
            </a:avLst>
          </a:prstGeom>
          <a:solidFill>
            <a:srgbClr val="0A1628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21040" y="224028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UČITEL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503920" y="2926080"/>
            <a:ext cx="32004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Moderuje. Doplňuje. Podporuje.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1148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Průběh jedné konzultace (30 min)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57200" y="4663440"/>
            <a:ext cx="2697480" cy="1188720"/>
          </a:xfrm>
          <a:prstGeom prst="roundRect">
            <a:avLst>
              <a:gd name="adj" fmla="val 7692"/>
            </a:avLst>
          </a:prstGeom>
          <a:solidFill>
            <a:srgbClr val="E1F8F8"/>
          </a:solidFill>
          <a:ln w="12700">
            <a:solidFill>
              <a:srgbClr val="E1F8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754880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640080" y="525780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43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Žák zahajuje a představuje (5 min)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337560" y="4663440"/>
            <a:ext cx="2697480" cy="1188720"/>
          </a:xfrm>
          <a:prstGeom prst="roundRect">
            <a:avLst>
              <a:gd name="adj" fmla="val 7692"/>
            </a:avLst>
          </a:prstGeom>
          <a:solidFill>
            <a:srgbClr val="EFEAFE"/>
          </a:solidFill>
          <a:ln w="12700">
            <a:solidFill>
              <a:srgbClr val="EFEAF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337560" y="4754880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3520440" y="525780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C34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Žák představuje 3 vybrané práce (12 min)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217920" y="4663440"/>
            <a:ext cx="2697480" cy="1188720"/>
          </a:xfrm>
          <a:prstGeom prst="roundRect">
            <a:avLst>
              <a:gd name="adj" fmla="val 7692"/>
            </a:avLst>
          </a:prstGeom>
          <a:solidFill>
            <a:srgbClr val="E1F8F8"/>
          </a:solidFill>
          <a:ln w="12700">
            <a:solidFill>
              <a:srgbClr val="E1F8F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217920" y="4754880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6400800" y="525780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43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Rodič a učitel se ptají (8 min)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9098280" y="4663440"/>
            <a:ext cx="2697480" cy="1188720"/>
          </a:xfrm>
          <a:prstGeom prst="roundRect">
            <a:avLst>
              <a:gd name="adj" fmla="val 7692"/>
            </a:avLst>
          </a:prstGeom>
          <a:solidFill>
            <a:srgbClr val="EFEAFE"/>
          </a:solidFill>
          <a:ln w="12700">
            <a:solidFill>
              <a:srgbClr val="EFEAF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098280" y="4754880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9281160" y="5257800"/>
            <a:ext cx="2331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C34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Stanovení cílů + mini-smlouva (5 min)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Mgr. Patrik Vaněk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572000" y="64008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canvaveskole.com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8686800" y="64008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16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</a:t>
            </a:r>
            <a:r>
              <a:rPr lang="en-US" sz="11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ŠKOLE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8229600" y="201168"/>
            <a:ext cx="3383280" cy="384048"/>
          </a:xfrm>
          <a:prstGeom prst="roundRect">
            <a:avLst>
              <a:gd name="adj" fmla="val 50000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0" y="2011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E-portfolio · </a:t>
            </a:r>
            <a:r>
              <a:rPr lang="en-US" sz="1000" b="1" dirty="0" err="1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webinář</a:t>
            </a: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Proč hybridní řešení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OneDrive / Disk × Canva Education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2194560"/>
            <a:ext cx="5394960" cy="3749040"/>
          </a:xfrm>
          <a:prstGeom prst="roundRect">
            <a:avLst>
              <a:gd name="adj" fmla="val 3659"/>
            </a:avLst>
          </a:prstGeom>
          <a:solidFill>
            <a:srgbClr val="F5F2EC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3774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VRSTVA 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274320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ÚLOŽIŠTĚ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40080" y="3246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OneDrive nebo Google Disk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0080" y="38404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Stabilní, přežije 9 let docházky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0080" y="42976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Privátní prostor každého žáka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47548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GDPR pod školou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0080" y="52120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Archiv a export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309360" y="2194560"/>
            <a:ext cx="5394960" cy="3749040"/>
          </a:xfrm>
          <a:prstGeom prst="roundRect">
            <a:avLst>
              <a:gd name="adj" fmla="val 3659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92240" y="23774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43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VRSTVA 2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492240" y="274320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TVORBA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6492240" y="3246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043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 Education (zdarma pro K–12)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92240" y="38404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Canva Websites — showcase web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492240" y="42976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Class folders pro celou třídu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492240" y="47548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Schvalování učitelem (GDPR)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492240" y="52120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Tisíce šablon zdarma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Mgr. Patrik Vaněk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572000" y="64008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canvaveskole.com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686800" y="64008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16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</a:t>
            </a:r>
            <a:r>
              <a:rPr lang="en-US" sz="11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ŠKOLE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8229600" y="201168"/>
            <a:ext cx="3383280" cy="384048"/>
          </a:xfrm>
          <a:prstGeom prst="roundRect">
            <a:avLst>
              <a:gd name="adj" fmla="val 50000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0" y="2011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E-portfolio · </a:t>
            </a:r>
            <a:r>
              <a:rPr lang="en-US" sz="1000" b="1" dirty="0" err="1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webinář</a:t>
            </a: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 začít?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457200" y="16002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etapy roll-outu (12–24 měsíců)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2194560"/>
            <a:ext cx="11247120" cy="914400"/>
          </a:xfrm>
          <a:prstGeom prst="roundRect">
            <a:avLst>
              <a:gd name="adj" fmla="val 10000"/>
            </a:avLst>
          </a:prstGeom>
          <a:solidFill>
            <a:srgbClr val="1A2440"/>
          </a:solidFill>
          <a:ln w="12700">
            <a:solidFill>
              <a:srgbClr val="33335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94360" y="2286000"/>
            <a:ext cx="777240" cy="731520"/>
          </a:xfrm>
          <a:prstGeom prst="roundRect">
            <a:avLst>
              <a:gd name="adj" fmla="val 12500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286000"/>
            <a:ext cx="777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554480" y="2304288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PŘÍPRAVA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554480" y="269748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1–2 měsíce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114800" y="2359152"/>
            <a:ext cx="7406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Analýza sboru, GDPR, volba platformy.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11247120" cy="914400"/>
          </a:xfrm>
          <a:prstGeom prst="roundRect">
            <a:avLst>
              <a:gd name="adj" fmla="val 10000"/>
            </a:avLst>
          </a:prstGeom>
          <a:solidFill>
            <a:srgbClr val="1A2440"/>
          </a:solidFill>
          <a:ln w="12700">
            <a:solidFill>
              <a:srgbClr val="3333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3291840"/>
            <a:ext cx="777240" cy="731520"/>
          </a:xfrm>
          <a:prstGeom prst="roundRect">
            <a:avLst>
              <a:gd name="adj" fmla="val 12500"/>
            </a:avLst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4360" y="3291840"/>
            <a:ext cx="777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1554480" y="3310128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554480" y="370332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pololetí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114800" y="3364992"/>
            <a:ext cx="7406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2–3 dobrovolní učitelé, jednoduchá struktura.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4206240"/>
            <a:ext cx="11247120" cy="914400"/>
          </a:xfrm>
          <a:prstGeom prst="roundRect">
            <a:avLst>
              <a:gd name="adj" fmla="val 10000"/>
            </a:avLst>
          </a:prstGeom>
          <a:solidFill>
            <a:srgbClr val="1A2440"/>
          </a:solidFill>
          <a:ln w="12700">
            <a:solidFill>
              <a:srgbClr val="33335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94360" y="4297680"/>
            <a:ext cx="777240" cy="731520"/>
          </a:xfrm>
          <a:prstGeom prst="roundRect">
            <a:avLst>
              <a:gd name="adj" fmla="val 12500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4360" y="4297680"/>
            <a:ext cx="777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1554480" y="4315968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ROZŠÍŘENÍ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554480" y="470916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školní rok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114800" y="4370832"/>
            <a:ext cx="7406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Celý ročník, mentoring, portfolio kavárny.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5212080"/>
            <a:ext cx="11247120" cy="914400"/>
          </a:xfrm>
          <a:prstGeom prst="roundRect">
            <a:avLst>
              <a:gd name="adj" fmla="val 10000"/>
            </a:avLst>
          </a:prstGeom>
          <a:solidFill>
            <a:srgbClr val="1A2440"/>
          </a:solidFill>
          <a:ln w="12700">
            <a:solidFill>
              <a:srgbClr val="33335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4360" y="5303520"/>
            <a:ext cx="777240" cy="731520"/>
          </a:xfrm>
          <a:prstGeom prst="roundRect">
            <a:avLst>
              <a:gd name="adj" fmla="val 12500"/>
            </a:avLst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94360" y="5303520"/>
            <a:ext cx="777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1554480" y="5321808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SYSTÉM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554480" y="5715000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2–3 roky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114800" y="5376672"/>
            <a:ext cx="7406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Všechny ročníky, ŠVP, kontinuita 1.–9.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57200" y="6263640"/>
            <a:ext cx="11247120" cy="457200"/>
          </a:xfrm>
          <a:prstGeom prst="roundRect">
            <a:avLst>
              <a:gd name="adj" fmla="val 20000"/>
            </a:avLst>
          </a:prstGeom>
          <a:solidFill>
            <a:srgbClr val="00C4CC">
              <a:alpha val="30000"/>
            </a:srgbClr>
          </a:solidFill>
          <a:ln w="12700">
            <a:solidFill>
              <a:srgbClr val="00C4CC">
                <a:alpha val="3000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62636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Začni pedagogikou, ne nástrojem. Pilotuj s 1 učitelem / 1 třídou.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457200" y="6858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Mgr. Patrik Vaněk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4572000" y="68580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canvaveskole.com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8686800" y="68580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16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</a:t>
            </a:r>
            <a:r>
              <a:rPr lang="en-US" sz="11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ŠKOLE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8229600" y="201168"/>
            <a:ext cx="3383280" cy="384048"/>
          </a:xfrm>
          <a:prstGeom prst="roundRect">
            <a:avLst>
              <a:gd name="adj" fmla="val 50000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0" y="2011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E-portfolio · </a:t>
            </a:r>
            <a:r>
              <a:rPr lang="en-US" sz="1000" b="1" dirty="0" err="1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webinář</a:t>
            </a: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Nejčastější chyby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jak se jim vyhnout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2194560"/>
            <a:ext cx="5394960" cy="1234440"/>
          </a:xfrm>
          <a:prstGeom prst="roundRect">
            <a:avLst>
              <a:gd name="adj" fmla="val 7407"/>
            </a:avLst>
          </a:prstGeom>
          <a:solidFill>
            <a:srgbClr val="FFF5F5"/>
          </a:solidFill>
          <a:ln w="12700">
            <a:solidFill>
              <a:srgbClr val="FFCCC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94360" y="2331720"/>
            <a:ext cx="640080" cy="411480"/>
          </a:xfrm>
          <a:prstGeom prst="roundRect">
            <a:avLst>
              <a:gd name="adj" fmla="val 17778"/>
            </a:avLst>
          </a:prstGeom>
          <a:solidFill>
            <a:srgbClr val="E24B4A"/>
          </a:solidFill>
          <a:ln w="12700">
            <a:solidFill>
              <a:srgbClr val="E24B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33172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371600" y="2331720"/>
            <a:ext cx="4297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9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Odkládací složka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2834640"/>
            <a:ext cx="5120640" cy="457200"/>
          </a:xfrm>
          <a:prstGeom prst="roundRect">
            <a:avLst>
              <a:gd name="adj" fmla="val 16000"/>
            </a:avLst>
          </a:prstGeom>
          <a:solidFill>
            <a:srgbClr val="E1F8F8"/>
          </a:solidFill>
          <a:ln w="12700">
            <a:solidFill>
              <a:srgbClr val="E1F8F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31520" y="283464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43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Definuj účel PŘED startem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126480" y="2194560"/>
            <a:ext cx="5394960" cy="1234440"/>
          </a:xfrm>
          <a:prstGeom prst="roundRect">
            <a:avLst>
              <a:gd name="adj" fmla="val 7407"/>
            </a:avLst>
          </a:prstGeom>
          <a:solidFill>
            <a:srgbClr val="FFF5F5"/>
          </a:solidFill>
          <a:ln w="12700">
            <a:solidFill>
              <a:srgbClr val="FFCCC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2331720"/>
            <a:ext cx="640080" cy="411480"/>
          </a:xfrm>
          <a:prstGeom prst="roundRect">
            <a:avLst>
              <a:gd name="adj" fmla="val 17778"/>
            </a:avLst>
          </a:prstGeom>
          <a:solidFill>
            <a:srgbClr val="E24B4A"/>
          </a:solidFill>
          <a:ln w="12700">
            <a:solidFill>
              <a:srgbClr val="E24B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63640" y="233172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040880" y="2331720"/>
            <a:ext cx="4297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9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Formální reflexe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263640" y="2834640"/>
            <a:ext cx="5120640" cy="457200"/>
          </a:xfrm>
          <a:prstGeom prst="roundRect">
            <a:avLst>
              <a:gd name="adj" fmla="val 16000"/>
            </a:avLst>
          </a:prstGeom>
          <a:solidFill>
            <a:srgbClr val="E1F8F8"/>
          </a:solidFill>
          <a:ln w="12700">
            <a:solidFill>
              <a:srgbClr val="E1F8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0" y="283464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43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Modeluj, měň formy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66160"/>
            <a:ext cx="5394960" cy="1234440"/>
          </a:xfrm>
          <a:prstGeom prst="roundRect">
            <a:avLst>
              <a:gd name="adj" fmla="val 7407"/>
            </a:avLst>
          </a:prstGeom>
          <a:solidFill>
            <a:srgbClr val="FFF5F5"/>
          </a:solidFill>
          <a:ln w="12700">
            <a:solidFill>
              <a:srgbClr val="FFCCC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94360" y="3703320"/>
            <a:ext cx="640080" cy="411480"/>
          </a:xfrm>
          <a:prstGeom prst="roundRect">
            <a:avLst>
              <a:gd name="adj" fmla="val 17778"/>
            </a:avLst>
          </a:prstGeom>
          <a:solidFill>
            <a:srgbClr val="E24B4A"/>
          </a:solidFill>
          <a:ln w="12700">
            <a:solidFill>
              <a:srgbClr val="E24B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4360" y="370332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371600" y="3703320"/>
            <a:ext cx="4297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9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Učitelův projekt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594360" y="4206240"/>
            <a:ext cx="5120640" cy="457200"/>
          </a:xfrm>
          <a:prstGeom prst="roundRect">
            <a:avLst>
              <a:gd name="adj" fmla="val 16000"/>
            </a:avLst>
          </a:prstGeom>
          <a:solidFill>
            <a:srgbClr val="E1F8F8"/>
          </a:solidFill>
          <a:ln w="12700">
            <a:solidFill>
              <a:srgbClr val="E1F8F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31520" y="420624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43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Vlastnictví patří žákovi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126480" y="3566160"/>
            <a:ext cx="5394960" cy="1234440"/>
          </a:xfrm>
          <a:prstGeom prst="roundRect">
            <a:avLst>
              <a:gd name="adj" fmla="val 7407"/>
            </a:avLst>
          </a:prstGeom>
          <a:solidFill>
            <a:srgbClr val="FFF5F5"/>
          </a:solidFill>
          <a:ln w="12700">
            <a:solidFill>
              <a:srgbClr val="FFCCC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263640" y="3703320"/>
            <a:ext cx="640080" cy="411480"/>
          </a:xfrm>
          <a:prstGeom prst="roundRect">
            <a:avLst>
              <a:gd name="adj" fmla="val 17778"/>
            </a:avLst>
          </a:prstGeom>
          <a:solidFill>
            <a:srgbClr val="E24B4A"/>
          </a:solidFill>
          <a:ln w="12700">
            <a:solidFill>
              <a:srgbClr val="E24B4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263640" y="370332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7040880" y="3703320"/>
            <a:ext cx="4297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9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GDPR zanedbané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6263640" y="4206240"/>
            <a:ext cx="5120640" cy="457200"/>
          </a:xfrm>
          <a:prstGeom prst="roundRect">
            <a:avLst>
              <a:gd name="adj" fmla="val 16000"/>
            </a:avLst>
          </a:prstGeom>
          <a:solidFill>
            <a:srgbClr val="E1F8F8"/>
          </a:solidFill>
          <a:ln w="12700">
            <a:solidFill>
              <a:srgbClr val="E1F8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400800" y="420624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43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Vzorový souhlas od začátku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57200" y="4937760"/>
            <a:ext cx="5394960" cy="1234440"/>
          </a:xfrm>
          <a:prstGeom prst="roundRect">
            <a:avLst>
              <a:gd name="adj" fmla="val 7407"/>
            </a:avLst>
          </a:prstGeom>
          <a:solidFill>
            <a:srgbClr val="FFF5F5"/>
          </a:solidFill>
          <a:ln w="12700">
            <a:solidFill>
              <a:srgbClr val="FFCCC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94360" y="5074920"/>
            <a:ext cx="640080" cy="411480"/>
          </a:xfrm>
          <a:prstGeom prst="roundRect">
            <a:avLst>
              <a:gd name="adj" fmla="val 17778"/>
            </a:avLst>
          </a:prstGeom>
          <a:solidFill>
            <a:srgbClr val="E24B4A"/>
          </a:solidFill>
          <a:ln w="12700">
            <a:solidFill>
              <a:srgbClr val="E24B4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94360" y="507492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1371600" y="5074920"/>
            <a:ext cx="4297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9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Plošné nasazení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594360" y="5577840"/>
            <a:ext cx="5120640" cy="457200"/>
          </a:xfrm>
          <a:prstGeom prst="roundRect">
            <a:avLst>
              <a:gd name="adj" fmla="val 16000"/>
            </a:avLst>
          </a:prstGeom>
          <a:solidFill>
            <a:srgbClr val="E1F8F8"/>
          </a:solidFill>
          <a:ln w="12700">
            <a:solidFill>
              <a:srgbClr val="E1F8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31520" y="557784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43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Pilot 1 učitel / 1 třída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6126480" y="4937760"/>
            <a:ext cx="5394960" cy="1234440"/>
          </a:xfrm>
          <a:prstGeom prst="roundRect">
            <a:avLst>
              <a:gd name="adj" fmla="val 7407"/>
            </a:avLst>
          </a:prstGeom>
          <a:solidFill>
            <a:srgbClr val="FFF5F5"/>
          </a:solidFill>
          <a:ln w="12700">
            <a:solidFill>
              <a:srgbClr val="FFCCCC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263640" y="5074920"/>
            <a:ext cx="640080" cy="411480"/>
          </a:xfrm>
          <a:prstGeom prst="roundRect">
            <a:avLst>
              <a:gd name="adj" fmla="val 17778"/>
            </a:avLst>
          </a:prstGeom>
          <a:solidFill>
            <a:srgbClr val="E24B4A"/>
          </a:solidFill>
          <a:ln w="12700">
            <a:solidFill>
              <a:srgbClr val="E24B4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263640" y="5074920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7040880" y="5074920"/>
            <a:ext cx="4297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9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 kritérií</a:t>
            </a:r>
            <a:endParaRPr lang="en-US" sz="1300" dirty="0"/>
          </a:p>
        </p:txBody>
      </p:sp>
      <p:sp>
        <p:nvSpPr>
          <p:cNvPr id="41" name="Shape 39"/>
          <p:cNvSpPr/>
          <p:nvPr/>
        </p:nvSpPr>
        <p:spPr>
          <a:xfrm>
            <a:off x="6263640" y="5577840"/>
            <a:ext cx="5120640" cy="457200"/>
          </a:xfrm>
          <a:prstGeom prst="roundRect">
            <a:avLst>
              <a:gd name="adj" fmla="val 16000"/>
            </a:avLst>
          </a:prstGeom>
          <a:solidFill>
            <a:srgbClr val="E1F8F8"/>
          </a:solidFill>
          <a:ln w="12700">
            <a:solidFill>
              <a:srgbClr val="E1F8F8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400800" y="557784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43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Rubrika hned od začátku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Mgr. Patrik Vaněk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4572000" y="64008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canvaveskole.com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8686800" y="64008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16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7D2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</a:t>
            </a:r>
            <a:r>
              <a:rPr lang="en-US" sz="11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ŠKOLE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8229600" y="201168"/>
            <a:ext cx="3383280" cy="384048"/>
          </a:xfrm>
          <a:prstGeom prst="roundRect">
            <a:avLst>
              <a:gd name="adj" fmla="val 50000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0" y="2011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E-portfolio · webinář 2025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9144000" y="-1828800"/>
            <a:ext cx="6400800" cy="6400800"/>
          </a:xfrm>
          <a:prstGeom prst="ellipse">
            <a:avLst/>
          </a:prstGeom>
          <a:solidFill>
            <a:srgbClr val="00C4CC">
              <a:alpha val="12000"/>
            </a:srgbClr>
          </a:solidFill>
          <a:ln w="12700">
            <a:solidFill>
              <a:srgbClr val="00C4CC">
                <a:alpha val="12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144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Materiály ke stažení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457200" y="1554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Vše, co potřebuješ, abys mohl/a začít hned.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2194560"/>
            <a:ext cx="26974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228600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📘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548640" y="269748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Metodická příručka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3035808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DOCX · 16 kapitol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337560" y="2194560"/>
            <a:ext cx="26974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37560" y="228600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29000" y="269748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Hodnoticí rubrika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429000" y="3035808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XLSX · 3 listy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217920" y="2194560"/>
            <a:ext cx="26974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17920" y="228600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🛡️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309360" y="269748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GDPR souhlas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09360" y="3035808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DOCX · vzor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9098280" y="2194560"/>
            <a:ext cx="26974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098280" y="228600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👨‍👩‍👧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9189720" y="269748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Plán tripartit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9189720" y="3035808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DOCX · roční + přílohy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457200" y="3520440"/>
            <a:ext cx="26974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61188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😊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548640" y="402336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Karty reflexe 1. st.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48640" y="4361688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 · 8 karet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3337560" y="3520440"/>
            <a:ext cx="26974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337560" y="361188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📝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3429000" y="402336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Listy reflexe 2. st.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3429000" y="4361688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 · 5 listů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6217920" y="3520440"/>
            <a:ext cx="26974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217920" y="361188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6309360" y="402336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 ICT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309360" y="4361688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 · 20 bodů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9098280" y="3520440"/>
            <a:ext cx="26974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098280" y="361188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🎓</a:t>
            </a:r>
            <a:endParaRPr lang="en-US" sz="2000" dirty="0"/>
          </a:p>
        </p:txBody>
      </p:sp>
      <p:sp>
        <p:nvSpPr>
          <p:cNvPr id="38" name="Text 36"/>
          <p:cNvSpPr/>
          <p:nvPr/>
        </p:nvSpPr>
        <p:spPr>
          <a:xfrm>
            <a:off x="9189720" y="402336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Pedagogické port.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9189720" y="4361688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DOCX · šablona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457200" y="4846320"/>
            <a:ext cx="26974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493776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</a:t>
            </a:r>
            <a:endParaRPr lang="en-US" sz="2000" dirty="0"/>
          </a:p>
        </p:txBody>
      </p:sp>
      <p:sp>
        <p:nvSpPr>
          <p:cNvPr id="42" name="Text 40"/>
          <p:cNvSpPr/>
          <p:nvPr/>
        </p:nvSpPr>
        <p:spPr>
          <a:xfrm>
            <a:off x="548640" y="534924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Kariérové aktivity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548640" y="5687568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 · VITALS, SMART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3337560" y="4846320"/>
            <a:ext cx="26974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3337560" y="493776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🟣</a:t>
            </a:r>
            <a:endParaRPr lang="en-US" sz="2000" dirty="0"/>
          </a:p>
        </p:txBody>
      </p:sp>
      <p:sp>
        <p:nvSpPr>
          <p:cNvPr id="46" name="Text 44"/>
          <p:cNvSpPr/>
          <p:nvPr/>
        </p:nvSpPr>
        <p:spPr>
          <a:xfrm>
            <a:off x="3429000" y="534924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KCV Desatero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3429000" y="5687568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 · krajský zdroj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6217920" y="4846320"/>
            <a:ext cx="26974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6217920" y="493776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🎬</a:t>
            </a:r>
            <a:endParaRPr lang="en-US" sz="2000" dirty="0"/>
          </a:p>
        </p:txBody>
      </p:sp>
      <p:sp>
        <p:nvSpPr>
          <p:cNvPr id="50" name="Text 48"/>
          <p:cNvSpPr/>
          <p:nvPr/>
        </p:nvSpPr>
        <p:spPr>
          <a:xfrm>
            <a:off x="6309360" y="534924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D2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Webinář slides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6309360" y="5687568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PPTX · Canva-style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Mgr. Patrik Vaněk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4572000" y="64008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canvaveskole.com</a:t>
            </a:r>
            <a:endParaRPr lang="en-US" sz="900" dirty="0"/>
          </a:p>
        </p:txBody>
      </p:sp>
      <p:sp>
        <p:nvSpPr>
          <p:cNvPr id="54" name="Text 52"/>
          <p:cNvSpPr/>
          <p:nvPr/>
        </p:nvSpPr>
        <p:spPr>
          <a:xfrm>
            <a:off x="8686800" y="64008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16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</a:t>
            </a:r>
            <a:r>
              <a:rPr lang="en-US" sz="11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11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ŠKOLE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8229600" y="201168"/>
            <a:ext cx="3383280" cy="384048"/>
          </a:xfrm>
          <a:prstGeom prst="roundRect">
            <a:avLst>
              <a:gd name="adj" fmla="val 50000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0" y="2011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E-portfolio · webinář 2025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A16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Desatero ICT metodika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25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si vzít domů z webináře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2194560"/>
            <a:ext cx="5394960" cy="685800"/>
          </a:xfrm>
          <a:prstGeom prst="roundRect">
            <a:avLst>
              <a:gd name="adj" fmla="val 13333"/>
            </a:avLst>
          </a:prstGeom>
          <a:solidFill>
            <a:srgbClr val="FAFAF8"/>
          </a:solidFill>
          <a:ln w="12700">
            <a:solidFill>
              <a:srgbClr val="EEEEE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94360" y="2304288"/>
            <a:ext cx="457200" cy="457200"/>
          </a:xfrm>
          <a:prstGeom prst="ellipse">
            <a:avLst/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30428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234440" y="2194560"/>
            <a:ext cx="4526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Začni pedagogikou, ne nástrojem.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26480" y="2194560"/>
            <a:ext cx="5394960" cy="685800"/>
          </a:xfrm>
          <a:prstGeom prst="roundRect">
            <a:avLst>
              <a:gd name="adj" fmla="val 13333"/>
            </a:avLst>
          </a:prstGeom>
          <a:solidFill>
            <a:srgbClr val="FAFAF8"/>
          </a:solidFill>
          <a:ln w="12700">
            <a:solidFill>
              <a:srgbClr val="EEEEE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63640" y="2304288"/>
            <a:ext cx="457200" cy="457200"/>
          </a:xfrm>
          <a:prstGeom prst="ellipse">
            <a:avLst/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63640" y="230428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903720" y="2194560"/>
            <a:ext cx="4526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Hybridní řešení — úložiště + Canva.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017520"/>
            <a:ext cx="5394960" cy="685800"/>
          </a:xfrm>
          <a:prstGeom prst="roundRect">
            <a:avLst>
              <a:gd name="adj" fmla="val 13333"/>
            </a:avLst>
          </a:prstGeom>
          <a:solidFill>
            <a:srgbClr val="FAFAF8"/>
          </a:solidFill>
          <a:ln w="12700">
            <a:solidFill>
              <a:srgbClr val="EEEEE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3127248"/>
            <a:ext cx="457200" cy="457200"/>
          </a:xfrm>
          <a:prstGeom prst="ellipse">
            <a:avLst/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" y="31272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234440" y="3017520"/>
            <a:ext cx="4526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Pilotuj s 1 učitelem / 1 třídou.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126480" y="3017520"/>
            <a:ext cx="5394960" cy="685800"/>
          </a:xfrm>
          <a:prstGeom prst="roundRect">
            <a:avLst>
              <a:gd name="adj" fmla="val 13333"/>
            </a:avLst>
          </a:prstGeom>
          <a:solidFill>
            <a:srgbClr val="FAFAF8"/>
          </a:solidFill>
          <a:ln w="12700">
            <a:solidFill>
              <a:srgbClr val="EEEEE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63640" y="3127248"/>
            <a:ext cx="457200" cy="457200"/>
          </a:xfrm>
          <a:prstGeom prst="ellipse">
            <a:avLst/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263640" y="31272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903720" y="3017520"/>
            <a:ext cx="4526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Vlastnictví patří žákovi.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57200" y="3840480"/>
            <a:ext cx="5394960" cy="685800"/>
          </a:xfrm>
          <a:prstGeom prst="roundRect">
            <a:avLst>
              <a:gd name="adj" fmla="val 13333"/>
            </a:avLst>
          </a:prstGeom>
          <a:solidFill>
            <a:srgbClr val="FAFAF8"/>
          </a:solidFill>
          <a:ln w="12700">
            <a:solidFill>
              <a:srgbClr val="EEEEEE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94360" y="3950208"/>
            <a:ext cx="457200" cy="457200"/>
          </a:xfrm>
          <a:prstGeom prst="ellipse">
            <a:avLst/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4360" y="395020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234440" y="3840480"/>
            <a:ext cx="4526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Reflexe je nejcennější.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126480" y="3840480"/>
            <a:ext cx="5394960" cy="685800"/>
          </a:xfrm>
          <a:prstGeom prst="roundRect">
            <a:avLst>
              <a:gd name="adj" fmla="val 13333"/>
            </a:avLst>
          </a:prstGeom>
          <a:solidFill>
            <a:srgbClr val="FAFAF8"/>
          </a:solidFill>
          <a:ln w="12700">
            <a:solidFill>
              <a:srgbClr val="EEEEEE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63640" y="3950208"/>
            <a:ext cx="457200" cy="457200"/>
          </a:xfrm>
          <a:prstGeom prst="ellipse">
            <a:avLst/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263640" y="395020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6903720" y="3840480"/>
            <a:ext cx="4526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Tříkolové konzultace nad portfoliem.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57200" y="4663440"/>
            <a:ext cx="5394960" cy="685800"/>
          </a:xfrm>
          <a:prstGeom prst="roundRect">
            <a:avLst>
              <a:gd name="adj" fmla="val 13333"/>
            </a:avLst>
          </a:prstGeom>
          <a:solidFill>
            <a:srgbClr val="FAFAF8"/>
          </a:solidFill>
          <a:ln w="12700">
            <a:solidFill>
              <a:srgbClr val="EEEEEE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94360" y="4773168"/>
            <a:ext cx="457200" cy="457200"/>
          </a:xfrm>
          <a:prstGeom prst="ellipse">
            <a:avLst/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94360" y="477316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1234440" y="4663440"/>
            <a:ext cx="4526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GDPR &amp; souhlas od začátku.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126480" y="4663440"/>
            <a:ext cx="5394960" cy="685800"/>
          </a:xfrm>
          <a:prstGeom prst="roundRect">
            <a:avLst>
              <a:gd name="adj" fmla="val 13333"/>
            </a:avLst>
          </a:prstGeom>
          <a:solidFill>
            <a:srgbClr val="FAFAF8"/>
          </a:solidFill>
          <a:ln w="12700">
            <a:solidFill>
              <a:srgbClr val="EEEEEE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263640" y="4773168"/>
            <a:ext cx="457200" cy="457200"/>
          </a:xfrm>
          <a:prstGeom prst="ellipse">
            <a:avLst/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263640" y="477316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6903720" y="4663440"/>
            <a:ext cx="4526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Hodnocení popisné a kritériové.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457200" y="5486400"/>
            <a:ext cx="5394960" cy="685800"/>
          </a:xfrm>
          <a:prstGeom prst="roundRect">
            <a:avLst>
              <a:gd name="adj" fmla="val 13333"/>
            </a:avLst>
          </a:prstGeom>
          <a:solidFill>
            <a:srgbClr val="FAFAF8"/>
          </a:solidFill>
          <a:ln w="12700">
            <a:solidFill>
              <a:srgbClr val="EEEEEE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94360" y="5596128"/>
            <a:ext cx="457200" cy="457200"/>
          </a:xfrm>
          <a:prstGeom prst="ellipse">
            <a:avLst/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94360" y="55961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1234440" y="5486400"/>
            <a:ext cx="4526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Plánuj přechody (ročník → ZŠ → SŠ).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6126480" y="5486400"/>
            <a:ext cx="5394960" cy="685800"/>
          </a:xfrm>
          <a:prstGeom prst="roundRect">
            <a:avLst>
              <a:gd name="adj" fmla="val 13333"/>
            </a:avLst>
          </a:prstGeom>
          <a:solidFill>
            <a:srgbClr val="FAFAF8"/>
          </a:solidFill>
          <a:ln w="12700">
            <a:solidFill>
              <a:srgbClr val="EEEEEE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263640" y="5596128"/>
            <a:ext cx="457200" cy="457200"/>
          </a:xfrm>
          <a:prstGeom prst="ellipse">
            <a:avLst/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263640" y="55961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46" name="Text 44"/>
          <p:cNvSpPr/>
          <p:nvPr/>
        </p:nvSpPr>
        <p:spPr>
          <a:xfrm>
            <a:off x="6903720" y="5486400"/>
            <a:ext cx="4526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E1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Buď trpělivý/á — kultura vzniká 2–3 roky.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45720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Mgr. Patrik Vaněk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4572000" y="640080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4A8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canvaveskole.com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8686800" y="64008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16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1828800"/>
            <a:ext cx="7315200" cy="7315200"/>
          </a:xfrm>
          <a:prstGeom prst="ellipse">
            <a:avLst/>
          </a:prstGeom>
          <a:solidFill>
            <a:srgbClr val="7D2AE8">
              <a:alpha val="20000"/>
            </a:srgbClr>
          </a:solidFill>
          <a:ln w="12700">
            <a:solidFill>
              <a:srgbClr val="7D2AE8">
                <a:alpha val="2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29600" y="-1828800"/>
            <a:ext cx="6400800" cy="6400800"/>
          </a:xfrm>
          <a:prstGeom prst="ellipse">
            <a:avLst/>
          </a:prstGeom>
          <a:solidFill>
            <a:srgbClr val="00C4CC">
              <a:alpha val="18000"/>
            </a:srgbClr>
          </a:solidFill>
          <a:ln w="12700">
            <a:solidFill>
              <a:srgbClr val="00C4CC">
                <a:alpha val="18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64592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Díky za pozornost.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457200" y="292608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žáků je příběh — a vy jste jeho autoři.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828800" y="402336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↗  canvaveskole.com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0" y="402336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Šablony, webináře, komunita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828800" y="438912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↗  facebook.com/groups/canvaveskole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0800" y="438912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FB komunita pro učitele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828800" y="47548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↗  kcv.cz/kp/portfolio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0" y="475488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KCV Plzeň — Desatero portfolia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828800" y="512064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↗  vzdelavanivsem.cz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0" y="512064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JCMM — metodika 113 stran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828800" y="548640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↗  electronicportfolios.org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0" y="548640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Helen Barrett — teorie e-portfolia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828800" y="585216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C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↗  revize.edu.cz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00800" y="585216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RVP ZV 2025 — digitální kompetence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57200" y="658368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7E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Mgr. Patrik Vaněk · canvaveskole.com · 2025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1317</Words>
  <Application>Microsoft Office PowerPoint</Application>
  <PresentationFormat>Širokoúhlá obrazovka</PresentationFormat>
  <Paragraphs>351</Paragraphs>
  <Slides>16</Slides>
  <Notes>16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E-portfolio žáků na ZŠ — Webinář 2025</dc:title>
  <dc:subject>PptxGenJS Presentation</dc:subject>
  <dc:creator>Mgr. Patrik Vaněk · canvaveskole.com</dc:creator>
  <cp:lastModifiedBy>Vaněk Patrik</cp:lastModifiedBy>
  <cp:revision>2</cp:revision>
  <dcterms:created xsi:type="dcterms:W3CDTF">2026-05-25T05:27:12Z</dcterms:created>
  <dcterms:modified xsi:type="dcterms:W3CDTF">2026-05-25T07:23:44Z</dcterms:modified>
</cp:coreProperties>
</file>